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35"/>
  </p:notesMasterIdLst>
  <p:sldIdLst>
    <p:sldId id="257" r:id="rId3"/>
    <p:sldId id="289" r:id="rId4"/>
    <p:sldId id="297" r:id="rId5"/>
    <p:sldId id="259" r:id="rId6"/>
    <p:sldId id="260" r:id="rId7"/>
    <p:sldId id="280" r:id="rId8"/>
    <p:sldId id="352" r:id="rId9"/>
    <p:sldId id="353" r:id="rId10"/>
    <p:sldId id="351" r:id="rId11"/>
    <p:sldId id="344" r:id="rId12"/>
    <p:sldId id="325" r:id="rId13"/>
    <p:sldId id="291" r:id="rId14"/>
    <p:sldId id="311" r:id="rId15"/>
    <p:sldId id="349" r:id="rId16"/>
    <p:sldId id="354" r:id="rId17"/>
    <p:sldId id="355" r:id="rId18"/>
    <p:sldId id="264" r:id="rId19"/>
    <p:sldId id="356" r:id="rId20"/>
    <p:sldId id="274" r:id="rId21"/>
    <p:sldId id="275" r:id="rId22"/>
    <p:sldId id="276" r:id="rId23"/>
    <p:sldId id="278" r:id="rId24"/>
    <p:sldId id="350" r:id="rId25"/>
    <p:sldId id="284" r:id="rId26"/>
    <p:sldId id="329" r:id="rId27"/>
    <p:sldId id="330" r:id="rId28"/>
    <p:sldId id="326" r:id="rId29"/>
    <p:sldId id="287" r:id="rId30"/>
    <p:sldId id="288" r:id="rId31"/>
    <p:sldId id="286" r:id="rId32"/>
    <p:sldId id="333" r:id="rId33"/>
    <p:sldId id="31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0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20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95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1353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 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놓고학생들도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>
                <a:solidFill>
                  <a:srgbClr val="FF0000"/>
                </a:solidFill>
              </a:rPr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문제 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C95A-9A0C-0C4A-855C-3BC28C989E2D}" type="datetimeFigureOut">
              <a:rPr lang="en-US" smtClean="0"/>
              <a:t>6/8/20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1777-FA8B-3442-A10D-0C5FECFCE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12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7176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7744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400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523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26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8712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0893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28102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351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6906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3757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2" y="1956595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5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hyperlink" Target="https://kleartextbook.com/" TargetMode="Externa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66500A7-E444-2344-A71A-67D839266DF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/>
              <a:t>6/8/20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6DA78A8-AD0A-5648-B551-BCFC2FA895D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직사각형 24">
            <a:hlinkClick r:id="rId13"/>
          </p:cNvPr>
          <p:cNvSpPr/>
          <p:nvPr userDrawn="1"/>
        </p:nvSpPr>
        <p:spPr>
          <a:xfrm>
            <a:off x="10769600" y="5839202"/>
            <a:ext cx="1273387" cy="927358"/>
          </a:xfrm>
          <a:prstGeom prst="rect">
            <a:avLst/>
          </a:prstGeom>
          <a:blipFill dpi="0" rotWithShape="1">
            <a:blip r:embed="rId14" cstate="email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ko-KR" altLang="en-US">
              <a:solidFill>
                <a:prstClr val="white"/>
              </a:solidFill>
              <a:latin typeface="Calibri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82643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291Inw4U6Q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png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1.docx"/><Relationship Id="rId5" Type="http://schemas.openxmlformats.org/officeDocument/2006/relationships/image" Target="../media/image40.png"/><Relationship Id="rId4" Type="http://schemas.openxmlformats.org/officeDocument/2006/relationships/hyperlink" Target="https://flipgrid.com/45a16c49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r7i7?x=1jqt&amp;i=2tig8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2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30" y="439145"/>
            <a:ext cx="2144047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6693374"/>
              </p:ext>
            </p:extLst>
          </p:nvPr>
        </p:nvGraphicFramePr>
        <p:xfrm>
          <a:off x="271803" y="292108"/>
          <a:ext cx="11697840" cy="7924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2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2600" b="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altLang="ko-KR" sz="2600" b="1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       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? </a:t>
                      </a:r>
                      <a:r>
                        <a:rPr lang="en-US" altLang="ko-KR" sz="2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This informal</a:t>
                      </a:r>
                      <a:r>
                        <a:rPr lang="en-US" altLang="ko-KR" sz="20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style final ending attached to a verb stem and </a:t>
                      </a:r>
                    </a:p>
                    <a:p>
                      <a:pPr algn="l"/>
                      <a:r>
                        <a:rPr lang="en-US" altLang="ko-KR" sz="20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                                       is used in a conversation with close friends.</a:t>
                      </a:r>
                      <a:endParaRPr lang="en-US" sz="20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698136"/>
              </p:ext>
            </p:extLst>
          </p:nvPr>
        </p:nvGraphicFramePr>
        <p:xfrm>
          <a:off x="366254" y="1515793"/>
          <a:ext cx="8486589" cy="16410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28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8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052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V + </a:t>
                      </a:r>
                      <a:r>
                        <a:rPr lang="ko-KR" altLang="en-US" sz="2800" dirty="0"/>
                        <a:t>ㅗ</a:t>
                      </a:r>
                      <a:r>
                        <a:rPr lang="en-US" altLang="ko-KR" sz="2800" dirty="0"/>
                        <a:t>, </a:t>
                      </a:r>
                      <a:r>
                        <a:rPr lang="ko-KR" altLang="en-US" sz="2800" dirty="0"/>
                        <a:t>ㅏ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/>
                        <a:t>V + </a:t>
                      </a:r>
                      <a:r>
                        <a:rPr lang="ko-KR" altLang="en-US" sz="2800" dirty="0"/>
                        <a:t>ㅓ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ㅜ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ㅡ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ㅣ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하다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52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-</a:t>
                      </a:r>
                      <a:r>
                        <a:rPr lang="ko-KR" altLang="en-US" sz="2800" dirty="0"/>
                        <a:t>아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-</a:t>
                      </a:r>
                      <a:r>
                        <a:rPr lang="ko-KR" altLang="en-US" sz="2800" dirty="0"/>
                        <a:t>어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해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 descr="104654158_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08" y="3395480"/>
            <a:ext cx="2958353" cy="208592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10861" y="4441617"/>
            <a:ext cx="24354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어디에 </a:t>
            </a:r>
            <a:r>
              <a:rPr lang="ko-KR" altLang="en-US" sz="3200" dirty="0">
                <a:solidFill>
                  <a:srgbClr val="FC0280"/>
                </a:solidFill>
              </a:rPr>
              <a:t>가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놀이터에 </a:t>
            </a:r>
            <a:r>
              <a:rPr lang="ko-KR" altLang="en-US" sz="3200" dirty="0">
                <a:solidFill>
                  <a:srgbClr val="FC0280"/>
                </a:solidFill>
              </a:rPr>
              <a:t>가</a:t>
            </a:r>
            <a:r>
              <a:rPr lang="ko-KR" altLang="en-US" sz="3200" dirty="0"/>
              <a:t> </a:t>
            </a:r>
            <a:endParaRPr lang="en-US" sz="3200" dirty="0"/>
          </a:p>
        </p:txBody>
      </p:sp>
      <p:pic>
        <p:nvPicPr>
          <p:cNvPr id="11" name="Picture 10" descr="106022315_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352" y="3375072"/>
            <a:ext cx="3141956" cy="209587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852843" y="4309411"/>
            <a:ext cx="2954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지금 뭐</a:t>
            </a:r>
            <a:r>
              <a:rPr lang="ko-KR" altLang="en-US" sz="3200" dirty="0">
                <a:solidFill>
                  <a:srgbClr val="FC0280"/>
                </a:solidFill>
              </a:rPr>
              <a:t>해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모래놀이를 </a:t>
            </a:r>
            <a:r>
              <a:rPr lang="ko-KR" altLang="en-US" sz="3200" dirty="0">
                <a:solidFill>
                  <a:srgbClr val="FC0280"/>
                </a:solidFill>
              </a:rPr>
              <a:t>해</a:t>
            </a:r>
            <a:endParaRPr lang="en-US" altLang="ko-KR" sz="3200" dirty="0">
              <a:solidFill>
                <a:srgbClr val="FC028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5850" y="5429455"/>
            <a:ext cx="22497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@123rf.com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33764" y="5408136"/>
            <a:ext cx="22497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@123rf.com</a:t>
            </a:r>
          </a:p>
        </p:txBody>
      </p:sp>
    </p:spTree>
    <p:extLst>
      <p:ext uri="{BB962C8B-B14F-4D97-AF65-F5344CB8AC3E}">
        <p14:creationId xmlns:p14="http://schemas.microsoft.com/office/powerpoint/2010/main" val="128705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993004"/>
              </p:ext>
            </p:extLst>
          </p:nvPr>
        </p:nvGraphicFramePr>
        <p:xfrm>
          <a:off x="201443" y="339108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altLang="ko-KR" sz="2600" b="1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       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? </a:t>
                      </a:r>
                      <a:endParaRPr lang="en-US" sz="2600" b="1" dirty="0">
                        <a:solidFill>
                          <a:srgbClr val="0000FF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294582" y="2722982"/>
            <a:ext cx="2295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Arial"/>
                <a:cs typeface="Arial"/>
              </a:rPr>
              <a:t>지금 뭐</a:t>
            </a:r>
            <a:r>
              <a:rPr lang="ko-KR" altLang="en-US" sz="2800" dirty="0">
                <a:solidFill>
                  <a:srgbClr val="FC0280"/>
                </a:solidFill>
                <a:latin typeface="Arial"/>
                <a:cs typeface="Arial"/>
              </a:rPr>
              <a:t>해</a:t>
            </a:r>
            <a:r>
              <a:rPr lang="en-US" altLang="ko-KR" sz="2800" dirty="0">
                <a:solidFill>
                  <a:srgbClr val="FC0280"/>
                </a:solidFill>
                <a:latin typeface="Arial"/>
                <a:cs typeface="Arial"/>
              </a:rPr>
              <a:t>?</a:t>
            </a:r>
            <a:endParaRPr lang="en-US" sz="2800" dirty="0">
              <a:solidFill>
                <a:srgbClr val="FC028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41043" y="3409577"/>
            <a:ext cx="280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자전거를 </a:t>
            </a:r>
            <a:r>
              <a:rPr lang="ko-KR" altLang="en-US" sz="2800" dirty="0">
                <a:solidFill>
                  <a:srgbClr val="FC0280"/>
                </a:solidFill>
              </a:rPr>
              <a:t>타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5544032" y="4010214"/>
            <a:ext cx="4436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어디에서 자전거를 </a:t>
            </a:r>
            <a:r>
              <a:rPr lang="ko-KR" altLang="en-US" sz="2800" dirty="0">
                <a:solidFill>
                  <a:srgbClr val="FC0280"/>
                </a:solidFill>
              </a:rPr>
              <a:t>타</a:t>
            </a:r>
            <a:r>
              <a:rPr lang="en-US" altLang="ko-KR" sz="2800" dirty="0">
                <a:solidFill>
                  <a:srgbClr val="FC0280"/>
                </a:solidFill>
              </a:rPr>
              <a:t>?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44033" y="4667624"/>
            <a:ext cx="280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공원에서  </a:t>
            </a:r>
            <a:r>
              <a:rPr lang="ko-KR" altLang="en-US" sz="2800" dirty="0">
                <a:solidFill>
                  <a:srgbClr val="FC0280"/>
                </a:solidFill>
              </a:rPr>
              <a:t>타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pic>
        <p:nvPicPr>
          <p:cNvPr id="3" name="Picture 2" descr="Screen Shot 2020-05-06 at 11.03.4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9" y="2150351"/>
            <a:ext cx="3383056" cy="297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5-01 at 9.07.4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179292"/>
            <a:ext cx="5177084" cy="3182471"/>
          </a:xfrm>
          <a:prstGeom prst="rect">
            <a:avLst/>
          </a:prstGeom>
        </p:spPr>
      </p:pic>
      <p:pic>
        <p:nvPicPr>
          <p:cNvPr id="6" name="Picture 5" descr="Screen Shot 2020-05-01 at 9.07.58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442" y="253999"/>
            <a:ext cx="6718431" cy="56477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17966" y="3074896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C0280"/>
                </a:solidFill>
              </a:rPr>
              <a:t>와</a:t>
            </a:r>
            <a:endParaRPr lang="en-US" sz="2400" dirty="0">
              <a:solidFill>
                <a:srgbClr val="FC028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71431" y="4050555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C0280"/>
                </a:solidFill>
              </a:rPr>
              <a:t>야구해</a:t>
            </a:r>
            <a:endParaRPr lang="en-US" sz="2400" dirty="0">
              <a:solidFill>
                <a:srgbClr val="FC028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60866" y="5025467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C0280"/>
                </a:solidFill>
              </a:rPr>
              <a:t>좋아해</a:t>
            </a:r>
            <a:endParaRPr lang="en-US" sz="24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742686"/>
              </p:ext>
            </p:extLst>
          </p:nvPr>
        </p:nvGraphicFramePr>
        <p:xfrm>
          <a:off x="176043" y="135908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</a:t>
                      </a:r>
                      <a:r>
                        <a:rPr lang="en-US" sz="2600" baseline="0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4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지만</a:t>
                      </a:r>
                      <a:r>
                        <a:rPr lang="en-US" altLang="ko-KR" sz="24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      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The clausal </a:t>
                      </a:r>
                      <a:r>
                        <a:rPr lang="en-US" sz="2600" baseline="0" dirty="0" err="1">
                          <a:solidFill>
                            <a:srgbClr val="000090"/>
                          </a:solidFill>
                        </a:rPr>
                        <a:t>connective</a:t>
                      </a:r>
                      <a:r>
                        <a:rPr lang="en-US" altLang="ko-KR" sz="2800" b="1" dirty="0" err="1"/>
                        <a:t>c</a:t>
                      </a:r>
                      <a:r>
                        <a:rPr lang="en-US" altLang="ko-KR" sz="2800" b="1" dirty="0"/>
                        <a:t>-_</a:t>
                      </a:r>
                      <a:endParaRPr lang="en-US" sz="2800" b="1" dirty="0">
                        <a:solidFill>
                          <a:srgbClr val="FF0080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181562" y="789955"/>
            <a:ext cx="10681917" cy="584635"/>
            <a:chOff x="256267" y="789953"/>
            <a:chExt cx="10681917" cy="584635"/>
          </a:xfrm>
        </p:grpSpPr>
        <p:sp>
          <p:nvSpPr>
            <p:cNvPr id="11" name="Rounded Rectangle 10"/>
            <p:cNvSpPr/>
            <p:nvPr/>
          </p:nvSpPr>
          <p:spPr>
            <a:xfrm>
              <a:off x="256267" y="789953"/>
              <a:ext cx="10491867" cy="584635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endParaRPr lang="en-US" altLang="ko-KR" sz="2300" dirty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7529" y="836706"/>
              <a:ext cx="1031065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/>
                <a:t>-</a:t>
              </a:r>
              <a:r>
                <a:rPr lang="ko-KR" altLang="en-US" sz="2000" b="1" dirty="0">
                  <a:solidFill>
                    <a:srgbClr val="FF0080"/>
                  </a:solidFill>
                  <a:latin typeface="나눔고딕"/>
                  <a:ea typeface="나눔고딕"/>
                  <a:cs typeface="나눔고딕"/>
                </a:rPr>
                <a:t>지만</a:t>
              </a:r>
              <a:r>
                <a:rPr lang="ko-KR" altLang="en-US" sz="2000" dirty="0"/>
                <a:t> </a:t>
              </a:r>
              <a:r>
                <a:rPr lang="en-US" altLang="ko-KR" sz="2000" dirty="0"/>
                <a:t>is equivalent to “but” or “although” in English.</a:t>
              </a: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05430"/>
              </p:ext>
            </p:extLst>
          </p:nvPr>
        </p:nvGraphicFramePr>
        <p:xfrm>
          <a:off x="283883" y="1885077"/>
          <a:ext cx="5169648" cy="40913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84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4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4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Dictionary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20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지만</a:t>
                      </a:r>
                      <a:r>
                        <a:rPr lang="en-US" altLang="ko-KR" sz="20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 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좋아하다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좋아하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작다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작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하다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재미있다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재미있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쉽다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쉽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잘하다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잘하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 descr="IMG_6123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57" y="1875117"/>
            <a:ext cx="1809751" cy="2413000"/>
          </a:xfrm>
          <a:prstGeom prst="rect">
            <a:avLst/>
          </a:prstGeom>
        </p:spPr>
      </p:pic>
      <p:pic>
        <p:nvPicPr>
          <p:cNvPr id="7" name="Picture 6" descr="IMG_4846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29" y="1882586"/>
            <a:ext cx="1807883" cy="2410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86824" y="4572000"/>
            <a:ext cx="209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겨울은 추워요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8008472" y="4557061"/>
            <a:ext cx="1255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C0280"/>
                </a:solidFill>
              </a:rPr>
              <a:t>하지만</a:t>
            </a:r>
            <a:endParaRPr lang="en-US" sz="2400" b="1" dirty="0">
              <a:solidFill>
                <a:srgbClr val="FC028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311342" y="4545106"/>
            <a:ext cx="209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여름은 더워요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6424707" y="5194527"/>
            <a:ext cx="497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겨울은 춥</a:t>
            </a:r>
            <a:r>
              <a:rPr lang="ko-KR" altLang="en-US" sz="2800" b="1" dirty="0">
                <a:solidFill>
                  <a:srgbClr val="FC0280"/>
                </a:solidFill>
              </a:rPr>
              <a:t>지만</a:t>
            </a:r>
            <a:r>
              <a:rPr lang="ko-KR" altLang="en-US" sz="2800" dirty="0"/>
              <a:t> 여름은 더워요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241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73101"/>
              </p:ext>
            </p:extLst>
          </p:nvPr>
        </p:nvGraphicFramePr>
        <p:xfrm>
          <a:off x="201443" y="339106"/>
          <a:ext cx="11697840" cy="579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</a:t>
                      </a:r>
                      <a:r>
                        <a:rPr lang="en-US" altLang="ko-KR" sz="2800" b="1" dirty="0"/>
                        <a:t>The</a:t>
                      </a:r>
                      <a:r>
                        <a:rPr lang="en-US" sz="28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28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지만</a:t>
                      </a:r>
                      <a:r>
                        <a:rPr lang="en-US" altLang="ko-KR" sz="28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       </a:t>
                      </a:r>
                      <a:r>
                        <a:rPr lang="en-US" sz="2800" baseline="0" dirty="0">
                          <a:solidFill>
                            <a:srgbClr val="000090"/>
                          </a:solidFill>
                        </a:rPr>
                        <a:t>The clausal </a:t>
                      </a:r>
                      <a:r>
                        <a:rPr lang="en-US" sz="2800" baseline="0" dirty="0" err="1">
                          <a:solidFill>
                            <a:srgbClr val="000090"/>
                          </a:solidFill>
                        </a:rPr>
                        <a:t>connective</a:t>
                      </a:r>
                      <a:r>
                        <a:rPr lang="en-US" altLang="ko-KR" sz="3200" b="1" dirty="0" err="1"/>
                        <a:t>c</a:t>
                      </a:r>
                      <a:r>
                        <a:rPr lang="en-US" altLang="ko-KR" sz="2800" b="1" dirty="0"/>
                        <a:t> clausal</a:t>
                      </a:r>
                      <a:r>
                        <a:rPr lang="en-US" altLang="ko-KR" sz="2800" b="1" baseline="0" dirty="0"/>
                        <a:t> conn</a:t>
                      </a:r>
                      <a:endParaRPr lang="en-US" sz="2800" b="1" dirty="0">
                        <a:solidFill>
                          <a:srgbClr val="FF0080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438280" y="4313173"/>
            <a:ext cx="966931" cy="2359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800" dirty="0" err="1">
                <a:solidFill>
                  <a:srgbClr val="000000"/>
                </a:solidFill>
              </a:rPr>
              <a:t>clipartpanda.com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49662" y="4231744"/>
            <a:ext cx="659155" cy="2359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800" dirty="0" err="1">
                <a:solidFill>
                  <a:srgbClr val="000000"/>
                </a:solidFill>
              </a:rPr>
              <a:t>cliparts.co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16" name="Picture 15" descr="편지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425" y="2127139"/>
            <a:ext cx="1711315" cy="228693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743598" y="1575641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나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475338" y="1575641"/>
            <a:ext cx="1068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내 동생</a:t>
            </a:r>
            <a:endParaRPr lang="en-US" sz="2400" b="1" dirty="0"/>
          </a:p>
        </p:txBody>
      </p:sp>
      <p:pic>
        <p:nvPicPr>
          <p:cNvPr id="20" name="Picture 19" descr="편지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2249" y="2471988"/>
            <a:ext cx="2264971" cy="1811976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7162622" y="2471988"/>
            <a:ext cx="1761503" cy="1720730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162622" y="2471988"/>
            <a:ext cx="1592647" cy="1720730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57013" y="4533607"/>
            <a:ext cx="5265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 study a lot, but my brother does not.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58799" y="5155166"/>
            <a:ext cx="6742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나는 공부를 많이 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(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한다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)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 내 동생은 많이 안 해요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60437" y="5185048"/>
            <a:ext cx="11244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하</a:t>
            </a:r>
            <a:r>
              <a:rPr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지만</a:t>
            </a:r>
            <a:endParaRPr lang="en-US" sz="2400" dirty="0">
              <a:solidFill>
                <a:srgbClr val="FF008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64198" y="987671"/>
            <a:ext cx="517639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2000" dirty="0"/>
              <a:t>Connect the clauses using the ending ~</a:t>
            </a:r>
            <a:r>
              <a:rPr lang="ko-KR" altLang="en-US" sz="2000" dirty="0"/>
              <a:t>지만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4089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7003535"/>
              </p:ext>
            </p:extLst>
          </p:nvPr>
        </p:nvGraphicFramePr>
        <p:xfrm>
          <a:off x="201443" y="339106"/>
          <a:ext cx="11697840" cy="579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</a:t>
                      </a:r>
                      <a:r>
                        <a:rPr lang="en-US" altLang="ko-KR" sz="2800" b="1" dirty="0"/>
                        <a:t>The</a:t>
                      </a:r>
                      <a:r>
                        <a:rPr lang="en-US" sz="28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28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지만</a:t>
                      </a:r>
                      <a:r>
                        <a:rPr lang="en-US" altLang="ko-KR" sz="28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       </a:t>
                      </a:r>
                      <a:r>
                        <a:rPr lang="en-US" sz="2800" baseline="0" dirty="0">
                          <a:solidFill>
                            <a:srgbClr val="000090"/>
                          </a:solidFill>
                        </a:rPr>
                        <a:t>The clausal </a:t>
                      </a:r>
                      <a:r>
                        <a:rPr lang="en-US" sz="2800" baseline="0" dirty="0" err="1">
                          <a:solidFill>
                            <a:srgbClr val="000090"/>
                          </a:solidFill>
                        </a:rPr>
                        <a:t>connective</a:t>
                      </a:r>
                      <a:r>
                        <a:rPr lang="en-US" altLang="ko-KR" sz="3200" b="1" dirty="0" err="1"/>
                        <a:t>c</a:t>
                      </a:r>
                      <a:r>
                        <a:rPr lang="en-US" altLang="ko-KR" sz="2800" b="1" dirty="0"/>
                        <a:t> clausal</a:t>
                      </a:r>
                      <a:r>
                        <a:rPr lang="en-US" altLang="ko-KR" sz="2800" b="1" baseline="0" dirty="0"/>
                        <a:t> conn</a:t>
                      </a:r>
                      <a:endParaRPr lang="en-US" sz="2800" b="1" dirty="0">
                        <a:solidFill>
                          <a:srgbClr val="FF0080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384905" y="972729"/>
            <a:ext cx="517639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2000" dirty="0"/>
              <a:t>Connect the clauses using the ending ~</a:t>
            </a:r>
            <a:r>
              <a:rPr lang="ko-KR" altLang="en-US" sz="2000" dirty="0"/>
              <a:t>지만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18" name="Picture 17" descr="테니스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075" y="2119392"/>
            <a:ext cx="2863116" cy="2173032"/>
          </a:xfrm>
          <a:prstGeom prst="rect">
            <a:avLst/>
          </a:prstGeom>
        </p:spPr>
      </p:pic>
      <p:cxnSp>
        <p:nvCxnSpPr>
          <p:cNvPr id="26" name="Straight Connector 25"/>
          <p:cNvCxnSpPr/>
          <p:nvPr/>
        </p:nvCxnSpPr>
        <p:spPr>
          <a:xfrm>
            <a:off x="6669562" y="2389532"/>
            <a:ext cx="1761503" cy="1720730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669563" y="2389532"/>
            <a:ext cx="1592647" cy="1720730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Picture 27" descr="테니스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5837" y="2057224"/>
            <a:ext cx="2476500" cy="2235200"/>
          </a:xfrm>
          <a:prstGeom prst="rect">
            <a:avLst/>
          </a:prstGeom>
        </p:spPr>
      </p:pic>
      <p:pic>
        <p:nvPicPr>
          <p:cNvPr id="29" name="Picture 28" descr="하트2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02" b="24133"/>
          <a:stretch/>
        </p:blipFill>
        <p:spPr>
          <a:xfrm rot="1911730">
            <a:off x="4710207" y="1628201"/>
            <a:ext cx="845168" cy="76133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032778" y="4821283"/>
            <a:ext cx="3231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ea typeface="나눔고딕"/>
                <a:cs typeface="나눔고딕"/>
              </a:rPr>
              <a:t>A:  </a:t>
            </a:r>
            <a:r>
              <a:rPr lang="ko-KR" altLang="en-US" sz="2400" dirty="0">
                <a:ea typeface="나눔고딕"/>
                <a:cs typeface="나눔고딕"/>
              </a:rPr>
              <a:t>테니스 좋아하세요</a:t>
            </a:r>
            <a:r>
              <a:rPr lang="en-US" altLang="ko-KR" sz="2400" dirty="0">
                <a:ea typeface="나눔고딕"/>
                <a:cs typeface="나눔고딕"/>
              </a:rPr>
              <a:t>?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32778" y="5305866"/>
            <a:ext cx="4057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ea typeface="나눔고딕"/>
                <a:cs typeface="나눔고딕"/>
              </a:rPr>
              <a:t>B:  </a:t>
            </a:r>
            <a:r>
              <a:rPr lang="en-US" altLang="ko-KR" sz="2400" dirty="0">
                <a:ea typeface="나눔고딕"/>
                <a:cs typeface="나눔고딕"/>
              </a:rPr>
              <a:t>(</a:t>
            </a:r>
            <a:r>
              <a:rPr lang="ko-KR" altLang="en-US" sz="2400" dirty="0">
                <a:ea typeface="나눔고딕"/>
                <a:cs typeface="나눔고딕"/>
              </a:rPr>
              <a:t> 좋아하다 </a:t>
            </a:r>
            <a:r>
              <a:rPr lang="en-US" altLang="ko-KR" sz="2400" dirty="0">
                <a:ea typeface="나눔고딕"/>
                <a:cs typeface="나눔고딕"/>
              </a:rPr>
              <a:t>)</a:t>
            </a:r>
            <a:r>
              <a:rPr lang="ko-KR" altLang="en-US" sz="2400" dirty="0">
                <a:ea typeface="나눔고딕"/>
                <a:cs typeface="나눔고딕"/>
              </a:rPr>
              <a:t>  자주 못 쳐요</a:t>
            </a:r>
            <a:r>
              <a:rPr lang="en-US" altLang="ko-KR" sz="2400" dirty="0">
                <a:ea typeface="나눔고딕"/>
                <a:cs typeface="나눔고딕"/>
              </a:rPr>
              <a:t>.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67098" y="5317464"/>
            <a:ext cx="181854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좋아하</a:t>
            </a:r>
            <a:r>
              <a:rPr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지만</a:t>
            </a:r>
            <a:endParaRPr lang="en-US" sz="2400" dirty="0">
              <a:solidFill>
                <a:srgbClr val="FF008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04237" y="4108826"/>
            <a:ext cx="24204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srgbClr val="000000"/>
                </a:solidFill>
              </a:rPr>
              <a:t>classroomclipart.com</a:t>
            </a:r>
            <a:endParaRPr lang="en-US" sz="8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249461" y="4141697"/>
            <a:ext cx="24204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srgbClr val="000000"/>
                </a:solidFill>
              </a:rPr>
              <a:t>classroomclipart.com</a:t>
            </a:r>
            <a:endParaRPr lang="en-US" sz="8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2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5809197"/>
              </p:ext>
            </p:extLst>
          </p:nvPr>
        </p:nvGraphicFramePr>
        <p:xfrm>
          <a:off x="201443" y="339106"/>
          <a:ext cx="11697840" cy="579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</a:t>
                      </a:r>
                      <a:r>
                        <a:rPr lang="en-US" altLang="ko-KR" sz="2800" b="1" dirty="0"/>
                        <a:t>The</a:t>
                      </a:r>
                      <a:r>
                        <a:rPr lang="en-US" sz="28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28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지만</a:t>
                      </a:r>
                      <a:r>
                        <a:rPr lang="en-US" altLang="ko-KR" sz="28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       </a:t>
                      </a:r>
                      <a:r>
                        <a:rPr lang="en-US" sz="2800" baseline="0" dirty="0">
                          <a:solidFill>
                            <a:srgbClr val="000090"/>
                          </a:solidFill>
                        </a:rPr>
                        <a:t>The clausal </a:t>
                      </a:r>
                      <a:r>
                        <a:rPr lang="en-US" sz="2800" baseline="0" dirty="0" err="1">
                          <a:solidFill>
                            <a:srgbClr val="000090"/>
                          </a:solidFill>
                        </a:rPr>
                        <a:t>connective</a:t>
                      </a:r>
                      <a:r>
                        <a:rPr lang="en-US" altLang="ko-KR" sz="3200" b="1" dirty="0" err="1"/>
                        <a:t>c</a:t>
                      </a:r>
                      <a:r>
                        <a:rPr lang="en-US" altLang="ko-KR" sz="2800" b="1" dirty="0"/>
                        <a:t> clausal</a:t>
                      </a:r>
                      <a:r>
                        <a:rPr lang="en-US" altLang="ko-KR" sz="2800" b="1" baseline="0" dirty="0"/>
                        <a:t> conn</a:t>
                      </a:r>
                      <a:endParaRPr lang="en-US" sz="2800" b="1" dirty="0">
                        <a:solidFill>
                          <a:srgbClr val="FF0080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429729" y="1032494"/>
            <a:ext cx="517639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2000" dirty="0"/>
              <a:t>Connect the clauses using the ending ~</a:t>
            </a:r>
            <a:r>
              <a:rPr lang="ko-KR" altLang="en-US" sz="2000" dirty="0"/>
              <a:t>지만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18" name="Picture 17" descr="여름방학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2340" y="1629079"/>
            <a:ext cx="2604377" cy="1921961"/>
          </a:xfrm>
          <a:prstGeom prst="rect">
            <a:avLst/>
          </a:prstGeom>
        </p:spPr>
      </p:pic>
      <p:pic>
        <p:nvPicPr>
          <p:cNvPr id="26" name="Picture 25" descr="겨울방학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485" y="1895375"/>
            <a:ext cx="2904675" cy="1655665"/>
          </a:xfrm>
          <a:prstGeom prst="rect">
            <a:avLst/>
          </a:prstGeom>
        </p:spPr>
      </p:pic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04488"/>
              </p:ext>
            </p:extLst>
          </p:nvPr>
        </p:nvGraphicFramePr>
        <p:xfrm>
          <a:off x="2979626" y="3779751"/>
          <a:ext cx="2404122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00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816451"/>
              </p:ext>
            </p:extLst>
          </p:nvPr>
        </p:nvGraphicFramePr>
        <p:xfrm>
          <a:off x="6665741" y="3779751"/>
          <a:ext cx="2404122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00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0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845154" y="4923227"/>
            <a:ext cx="6544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ea typeface="나눔고딕"/>
                <a:cs typeface="나눔고딕"/>
              </a:rPr>
              <a:t>미국은 겨울 방학은  </a:t>
            </a:r>
            <a:r>
              <a:rPr lang="en-US" altLang="ko-KR" sz="2400" dirty="0">
                <a:ea typeface="나눔고딕"/>
                <a:cs typeface="나눔고딕"/>
              </a:rPr>
              <a:t>(</a:t>
            </a:r>
            <a:r>
              <a:rPr lang="ko-KR" altLang="en-US" sz="2400" dirty="0">
                <a:ea typeface="나눔고딕"/>
                <a:cs typeface="나눔고딕"/>
              </a:rPr>
              <a:t> 짧다 </a:t>
            </a:r>
            <a:r>
              <a:rPr lang="en-US" altLang="ko-KR" sz="2400" dirty="0">
                <a:ea typeface="나눔고딕"/>
                <a:cs typeface="나눔고딕"/>
              </a:rPr>
              <a:t>)</a:t>
            </a:r>
            <a:r>
              <a:rPr lang="ko-KR" altLang="en-US" sz="2400" dirty="0">
                <a:ea typeface="나눔고딕"/>
                <a:cs typeface="나눔고딕"/>
              </a:rPr>
              <a:t>  여름 방학은 길어요</a:t>
            </a:r>
            <a:r>
              <a:rPr lang="en-US" altLang="ko-KR" sz="2400" dirty="0">
                <a:ea typeface="나눔고딕"/>
                <a:cs typeface="나눔고딕"/>
              </a:rPr>
              <a:t>.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52152" y="4923227"/>
            <a:ext cx="109634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짧</a:t>
            </a:r>
            <a:r>
              <a:rPr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지만</a:t>
            </a:r>
            <a:endParaRPr lang="en-US" sz="2400" dirty="0">
              <a:solidFill>
                <a:srgbClr val="FF008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9061" y="3406589"/>
            <a:ext cx="17331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srgbClr val="000000"/>
                </a:solidFill>
              </a:rPr>
              <a:t>gallery.yopriceville.com</a:t>
            </a:r>
            <a:endParaRPr lang="en-US" sz="8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066363" y="3325839"/>
            <a:ext cx="877163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800" dirty="0" err="1">
                <a:solidFill>
                  <a:srgbClr val="000000"/>
                </a:solidFill>
              </a:rPr>
              <a:t>clipartbest.com</a:t>
            </a: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99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5-01 at 9.08.0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522942"/>
            <a:ext cx="5494624" cy="3381835"/>
          </a:xfrm>
          <a:prstGeom prst="rect">
            <a:avLst/>
          </a:prstGeom>
        </p:spPr>
      </p:pic>
      <p:pic>
        <p:nvPicPr>
          <p:cNvPr id="6" name="Picture 5" descr="Screen Shot 2020-05-01 at 9.08.1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124" y="224118"/>
            <a:ext cx="6688877" cy="59316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44106" y="3087614"/>
            <a:ext cx="1259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있지만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48052" y="4245555"/>
            <a:ext cx="1384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하지만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84983" y="5395278"/>
            <a:ext cx="1747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좋아하지만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1201104"/>
              </p:ext>
            </p:extLst>
          </p:nvPr>
        </p:nvGraphicFramePr>
        <p:xfrm>
          <a:off x="468219" y="549877"/>
          <a:ext cx="9883695" cy="858569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9883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                   </a:t>
                      </a:r>
                      <a:r>
                        <a:rPr lang="en-US" altLang="ko-KR" sz="2600" dirty="0"/>
                        <a:t>     </a:t>
                      </a:r>
                      <a:endParaRPr lang="en-US" sz="2600" b="1" dirty="0">
                        <a:latin typeface="+mn-lt"/>
                        <a:cs typeface="Arial Black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Rounded Rectangle 21"/>
          <p:cNvSpPr/>
          <p:nvPr/>
        </p:nvSpPr>
        <p:spPr>
          <a:xfrm>
            <a:off x="489550" y="2010186"/>
            <a:ext cx="3594516" cy="392539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0698" y="2284473"/>
            <a:ext cx="3018304" cy="1836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이것은 국이</a:t>
            </a:r>
            <a:r>
              <a:rPr lang="ko-KR" altLang="en-US" sz="22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지만</a:t>
            </a: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 </a:t>
            </a:r>
            <a:endParaRPr lang="en-US" altLang="ko-KR" sz="2200" dirty="0">
              <a:solidFill>
                <a:prstClr val="black"/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못 먹어요</a:t>
            </a:r>
            <a:r>
              <a:rPr lang="en-US" altLang="ko-KR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.</a:t>
            </a: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 </a:t>
            </a:r>
            <a:endParaRPr lang="en-US" altLang="ko-KR" sz="2200" dirty="0">
              <a:solidFill>
                <a:prstClr val="black"/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무엇입니까</a:t>
            </a:r>
            <a:r>
              <a:rPr lang="en-US" altLang="ko-KR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?</a:t>
            </a:r>
          </a:p>
          <a:p>
            <a:pPr defTabSz="457200">
              <a:lnSpc>
                <a:spcPct val="120000"/>
              </a:lnSpc>
            </a:pPr>
            <a:endParaRPr lang="en-US" altLang="ko-KR" sz="1000" dirty="0">
              <a:solidFill>
                <a:prstClr val="black">
                  <a:lumMod val="50000"/>
                  <a:lumOff val="50000"/>
                </a:prstClr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국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:</a:t>
            </a: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나눔고딕"/>
                <a:cs typeface="나눔고딕"/>
              </a:rPr>
              <a:t>soup</a:t>
            </a:r>
            <a:endParaRPr lang="en-US" sz="19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  <a:ea typeface="나눔고딕"/>
              <a:cs typeface="나눔고딕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2744" y="675852"/>
            <a:ext cx="31111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ko-KR" altLang="en-US" sz="3000" b="1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수수께끼  </a:t>
            </a:r>
            <a:r>
              <a:rPr lang="en-US" altLang="ko-KR" sz="3000" b="1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Riddles</a:t>
            </a:r>
            <a:endParaRPr lang="en-US" sz="3000" b="1" dirty="0">
              <a:solidFill>
                <a:prstClr val="black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302207" y="2069950"/>
            <a:ext cx="3594516" cy="3925391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135503" y="2114774"/>
            <a:ext cx="3594516" cy="3925391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4011" y="2344237"/>
            <a:ext cx="3308687" cy="2594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이것은 여름에는 </a:t>
            </a:r>
            <a:endParaRPr lang="en-US" altLang="ko-KR" sz="2200" dirty="0">
              <a:solidFill>
                <a:srgbClr val="000000"/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옷을 입</a:t>
            </a:r>
            <a:r>
              <a:rPr lang="ko-KR" altLang="en-US" sz="22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지만</a:t>
            </a:r>
            <a:r>
              <a:rPr lang="ko-KR" altLang="en-US" sz="2200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 </a:t>
            </a:r>
            <a:endParaRPr lang="en-US" altLang="ko-KR" sz="2200" dirty="0">
              <a:solidFill>
                <a:srgbClr val="000000"/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겨울에는 옷을 </a:t>
            </a:r>
            <a:endParaRPr lang="en-US" altLang="ko-KR" sz="2200" dirty="0">
              <a:solidFill>
                <a:srgbClr val="000000"/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벗어요</a:t>
            </a:r>
            <a:r>
              <a:rPr lang="en-US" altLang="ko-KR" sz="2200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.</a:t>
            </a:r>
            <a:r>
              <a:rPr lang="ko-KR" altLang="en-US" sz="2200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 뭘까요</a:t>
            </a:r>
            <a:r>
              <a:rPr lang="en-US" altLang="ko-KR" sz="2200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?</a:t>
            </a:r>
          </a:p>
          <a:p>
            <a:pPr defTabSz="457200">
              <a:lnSpc>
                <a:spcPct val="120000"/>
              </a:lnSpc>
            </a:pPr>
            <a:endParaRPr lang="en-US" altLang="ko-KR" sz="1000" dirty="0">
              <a:solidFill>
                <a:prstClr val="black">
                  <a:lumMod val="50000"/>
                  <a:lumOff val="50000"/>
                </a:prstClr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입다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:</a:t>
            </a: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나눔고딕"/>
                <a:cs typeface="나눔고딕"/>
              </a:rPr>
              <a:t>to put on </a:t>
            </a:r>
          </a:p>
          <a:p>
            <a:pPr defTabSz="457200">
              <a:lnSpc>
                <a:spcPct val="120000"/>
              </a:lnSpc>
            </a:pP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벗다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:</a:t>
            </a: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나눔고딕"/>
                <a:cs typeface="나눔고딕"/>
              </a:rPr>
              <a:t>to take off</a:t>
            </a:r>
            <a:endParaRPr lang="en-US" sz="19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  <a:ea typeface="나눔고딕"/>
              <a:cs typeface="나눔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91957" y="2399777"/>
            <a:ext cx="3317771" cy="218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이것은 내 것이</a:t>
            </a:r>
            <a:r>
              <a:rPr lang="ko-KR" altLang="en-US" sz="22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지만</a:t>
            </a: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 </a:t>
            </a:r>
            <a:endParaRPr lang="en-US" altLang="ko-KR" sz="2200" dirty="0">
              <a:solidFill>
                <a:prstClr val="black"/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다른 사람들이 많이 써요</a:t>
            </a:r>
            <a:r>
              <a:rPr lang="en-US" altLang="ko-KR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.</a:t>
            </a:r>
            <a:r>
              <a:rPr lang="ko-KR" altLang="en-US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 무엇일까요</a:t>
            </a:r>
            <a:r>
              <a:rPr lang="en-US" altLang="ko-KR" sz="2200" dirty="0">
                <a:solidFill>
                  <a:prstClr val="black"/>
                </a:solidFill>
                <a:latin typeface="나눔고딕"/>
                <a:ea typeface="나눔고딕"/>
                <a:cs typeface="나눔고딕"/>
              </a:rPr>
              <a:t>?</a:t>
            </a:r>
          </a:p>
          <a:p>
            <a:pPr defTabSz="457200">
              <a:lnSpc>
                <a:spcPct val="120000"/>
              </a:lnSpc>
            </a:pPr>
            <a:endParaRPr lang="en-US" altLang="ko-KR" sz="1000" dirty="0">
              <a:solidFill>
                <a:prstClr val="black">
                  <a:lumMod val="50000"/>
                  <a:lumOff val="50000"/>
                </a:prstClr>
              </a:solidFill>
              <a:latin typeface="나눔고딕"/>
              <a:ea typeface="나눔고딕"/>
              <a:cs typeface="나눔고딕"/>
            </a:endParaRPr>
          </a:p>
          <a:p>
            <a:pPr defTabSz="457200">
              <a:lnSpc>
                <a:spcPct val="120000"/>
              </a:lnSpc>
            </a:pP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내 것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:</a:t>
            </a: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나눔고딕"/>
                <a:cs typeface="나눔고딕"/>
              </a:rPr>
              <a:t>mine</a:t>
            </a:r>
          </a:p>
          <a:p>
            <a:pPr defTabSz="457200">
              <a:lnSpc>
                <a:spcPct val="120000"/>
              </a:lnSpc>
            </a:pP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나눔고딕"/>
                <a:cs typeface="나눔고딕"/>
              </a:rPr>
              <a:t>쓰다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나눔고딕"/>
                <a:cs typeface="나눔고딕"/>
              </a:rPr>
              <a:t>:</a:t>
            </a:r>
            <a:r>
              <a:rPr lang="ko-KR" altLang="en-US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나눔고딕"/>
                <a:cs typeface="나눔고딕"/>
              </a:rPr>
              <a:t> </a:t>
            </a:r>
            <a:r>
              <a:rPr lang="en-US" altLang="ko-KR" sz="1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나눔고딕"/>
                <a:cs typeface="나눔고딕"/>
              </a:rPr>
              <a:t>to use</a:t>
            </a:r>
            <a:endParaRPr lang="en-US" sz="19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  <a:ea typeface="나눔고딕"/>
              <a:cs typeface="나눔고딕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6899" y="4993823"/>
            <a:ext cx="20565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ko-KR" altLang="en-US" sz="40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한국</a:t>
            </a:r>
            <a:r>
              <a:rPr lang="en-US" altLang="ko-KR" sz="40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000" dirty="0">
                <a:solidFill>
                  <a:srgbClr val="8000FF"/>
                </a:solidFill>
                <a:latin typeface="Calibri"/>
                <a:ea typeface="나눔고딕"/>
                <a:cs typeface="나눔고딕"/>
              </a:rPr>
              <a:t>(Korea)</a:t>
            </a:r>
            <a:endParaRPr lang="en-US" sz="2000" dirty="0">
              <a:solidFill>
                <a:srgbClr val="8000FF"/>
              </a:solidFill>
              <a:latin typeface="Calibri"/>
              <a:ea typeface="나눔고딕"/>
              <a:cs typeface="나눔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13254" y="5053587"/>
            <a:ext cx="19178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ko-KR" altLang="en-US" sz="40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나무</a:t>
            </a:r>
            <a:r>
              <a:rPr lang="en-US" altLang="ko-KR" sz="40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000" dirty="0">
                <a:solidFill>
                  <a:srgbClr val="8000FF"/>
                </a:solidFill>
                <a:latin typeface="Calibri"/>
                <a:ea typeface="나눔고딕"/>
                <a:cs typeface="나눔고딕"/>
              </a:rPr>
              <a:t>(Tree)</a:t>
            </a:r>
            <a:endParaRPr lang="en-US" sz="2000" dirty="0">
              <a:solidFill>
                <a:srgbClr val="8000FF"/>
              </a:solidFill>
              <a:latin typeface="Calibri"/>
              <a:ea typeface="나눔고딕"/>
              <a:cs typeface="나눔고딕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522823" y="5098411"/>
            <a:ext cx="206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ko-KR" altLang="en-US" sz="40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이름</a:t>
            </a:r>
            <a:r>
              <a:rPr lang="en-US" altLang="ko-KR" sz="4000" dirty="0">
                <a:solidFill>
                  <a:srgbClr val="8000FF"/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000" dirty="0">
                <a:solidFill>
                  <a:srgbClr val="8000FF"/>
                </a:solidFill>
                <a:latin typeface="Calibri"/>
                <a:ea typeface="나눔고딕"/>
                <a:cs typeface="나눔고딕"/>
              </a:rPr>
              <a:t>(Name)</a:t>
            </a:r>
            <a:endParaRPr lang="en-US" sz="2000" dirty="0">
              <a:solidFill>
                <a:srgbClr val="8000FF"/>
              </a:solidFill>
              <a:latin typeface="Calibri"/>
              <a:ea typeface="나눔고딕"/>
              <a:cs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64147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5-01 at 9.08.2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179" y="2"/>
            <a:ext cx="7829175" cy="6162799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3186205" y="2826870"/>
            <a:ext cx="2282267" cy="11325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290794" y="4453964"/>
            <a:ext cx="2342031" cy="3272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069295" y="663391"/>
            <a:ext cx="189752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6" name="Track 0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5247" y="111012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47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5-01 at 9.05.5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51" y="104589"/>
            <a:ext cx="7809408" cy="604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5-01 at 9.08.3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077" y="0"/>
            <a:ext cx="8353099" cy="606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5-01 at 9.08.5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6633883" cy="3888387"/>
          </a:xfrm>
          <a:prstGeom prst="rect">
            <a:avLst/>
          </a:prstGeom>
        </p:spPr>
      </p:pic>
      <p:pic>
        <p:nvPicPr>
          <p:cNvPr id="4" name="Picture 3" descr="Screen Shot 2020-05-01 at 9.09.0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723" y="2704976"/>
            <a:ext cx="6381748" cy="34619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80620" y="2801275"/>
            <a:ext cx="3642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44505" y="3426960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8313" y="3999557"/>
            <a:ext cx="3642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08004" y="4658785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5-01 at 9.09.1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95" y="194235"/>
            <a:ext cx="11620500" cy="595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3159" y="3455895"/>
            <a:ext cx="4864100" cy="16312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/>
              <a:t>태권도 체조를 같이 해 볼까요</a:t>
            </a:r>
            <a:r>
              <a:rPr lang="en-US" altLang="ko-KR" sz="2000" dirty="0"/>
              <a:t>?</a:t>
            </a:r>
          </a:p>
          <a:p>
            <a:pPr algn="ctr"/>
            <a:r>
              <a:rPr lang="en-US" altLang="ko-KR" sz="3200" dirty="0"/>
              <a:t>‘</a:t>
            </a:r>
            <a:r>
              <a:rPr lang="ko-KR" altLang="en-US" sz="3200" dirty="0">
                <a:hlinkClick r:id="rId3"/>
              </a:rPr>
              <a:t>태권도 체조</a:t>
            </a:r>
            <a:r>
              <a:rPr lang="en-US" altLang="ko-KR" sz="3200" dirty="0"/>
              <a:t>’</a:t>
            </a:r>
          </a:p>
          <a:p>
            <a:pPr algn="ctr"/>
            <a:endParaRPr lang="en-US" sz="2000" dirty="0"/>
          </a:p>
          <a:p>
            <a:pPr algn="ctr"/>
            <a:r>
              <a:rPr lang="ko-KR" altLang="en-US" sz="2000" b="1" dirty="0">
                <a:solidFill>
                  <a:srgbClr val="FF0000"/>
                </a:solidFill>
              </a:rPr>
              <a:t>여기를 누르세요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8450730" y="4425576"/>
            <a:ext cx="622300" cy="317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 Shot 2020-05-01 at 9.09.4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6" y="104589"/>
            <a:ext cx="5914323" cy="5976471"/>
          </a:xfrm>
          <a:prstGeom prst="rect">
            <a:avLst/>
          </a:prstGeom>
        </p:spPr>
      </p:pic>
      <p:pic>
        <p:nvPicPr>
          <p:cNvPr id="7" name="Picture 6" descr="Screen Shot 2020-05-01 at 9.09.5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98" y="104591"/>
            <a:ext cx="6192175" cy="277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2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2" y="365127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11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48586" y="2222501"/>
            <a:ext cx="9763971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유나는 자전거를 잘 타요</a:t>
            </a:r>
            <a:r>
              <a:rPr lang="en-US" altLang="ko-KR" sz="4000" dirty="0"/>
              <a:t>.</a:t>
            </a:r>
            <a:r>
              <a:rPr lang="ko-KR" altLang="en-US" sz="4000" dirty="0"/>
              <a:t> 매일 동생하고 자전거를 타요</a:t>
            </a:r>
            <a:r>
              <a:rPr lang="en-US" altLang="ko-KR" sz="4000" dirty="0"/>
              <a:t>.</a:t>
            </a:r>
            <a:r>
              <a:rPr lang="ko-KR" altLang="en-US" sz="4000" dirty="0"/>
              <a:t> 오늘은 비가 와요</a:t>
            </a:r>
            <a:r>
              <a:rPr lang="en-US" altLang="ko-KR" sz="4000" dirty="0"/>
              <a:t>.</a:t>
            </a:r>
            <a:r>
              <a:rPr lang="ko-KR" altLang="en-US" sz="4000" dirty="0"/>
              <a:t> 공원에서 자전거를 타고 싶지만 비가 와서 못 타요</a:t>
            </a:r>
            <a:r>
              <a:rPr lang="en-US" altLang="ko-KR" sz="4000" dirty="0"/>
              <a:t>.</a:t>
            </a:r>
            <a:r>
              <a:rPr lang="ko-KR" altLang="en-US" sz="4000" dirty="0"/>
              <a:t> 그래서 오늘은 집에서 동생하고 같이 숙제를 해요</a:t>
            </a:r>
            <a:r>
              <a:rPr lang="en-US" altLang="ko-KR" sz="4000" dirty="0"/>
              <a:t>.</a:t>
            </a:r>
            <a:r>
              <a:rPr lang="ko-KR" altLang="en-US" sz="4000" dirty="0"/>
              <a:t> 그리고 만화책을 봐요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pic>
        <p:nvPicPr>
          <p:cNvPr id="6" name="Picture 5" descr="Screen Shot 2020-05-07 at 1.09.0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409" y="570753"/>
            <a:ext cx="15113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14940" y="104589"/>
            <a:ext cx="9785238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FF0000"/>
                </a:solidFill>
              </a:rPr>
              <a:t>이곳</a:t>
            </a:r>
            <a:r>
              <a:rPr lang="ko-KR" altLang="en-US" sz="2800" dirty="0">
                <a:solidFill>
                  <a:srgbClr val="0000FF"/>
                </a:solidFill>
              </a:rPr>
              <a:t>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endParaRPr lang="en-US" sz="3600" dirty="0"/>
          </a:p>
        </p:txBody>
      </p:sp>
      <p:pic>
        <p:nvPicPr>
          <p:cNvPr id="4" name="Picture 3" descr="Screen Shot 2020-05-07 at 10.00.3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622" y="2248802"/>
            <a:ext cx="5153378" cy="3889341"/>
          </a:xfrm>
          <a:prstGeom prst="rect">
            <a:avLst/>
          </a:prstGeom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CC1D942-0B7C-A242-B5F4-D51BF5B385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621135"/>
              </p:ext>
            </p:extLst>
          </p:nvPr>
        </p:nvGraphicFramePr>
        <p:xfrm>
          <a:off x="1165576" y="2295702"/>
          <a:ext cx="1794389" cy="1133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showAsIcon="1" r:id="rId5" imgW="965200" imgH="609600" progId="Word.Document.12">
                  <p:embed/>
                </p:oleObj>
              </mc:Choice>
              <mc:Fallback>
                <p:oleObj name="Document" showAsIcon="1" r:id="rId5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65576" y="2295702"/>
                        <a:ext cx="1794389" cy="1133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246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2" y="365126"/>
            <a:ext cx="9449237" cy="132343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0000FF"/>
                </a:solidFill>
                <a:hlinkClick r:id="rId4"/>
              </a:rPr>
              <a:t>또또상자</a:t>
            </a:r>
            <a:endParaRPr lang="en-US" altLang="ko-KR" sz="4000" dirty="0">
              <a:solidFill>
                <a:srgbClr val="0000FF"/>
              </a:solidFill>
            </a:endParaRPr>
          </a:p>
          <a:p>
            <a:endParaRPr lang="en-US" altLang="ko-KR" sz="2000" dirty="0">
              <a:solidFill>
                <a:srgbClr val="0000FF"/>
              </a:solidFill>
            </a:endParaRPr>
          </a:p>
          <a:p>
            <a:r>
              <a:rPr lang="ko-KR" altLang="en-US" sz="2000" dirty="0">
                <a:solidFill>
                  <a:srgbClr val="0000FF"/>
                </a:solidFill>
              </a:rPr>
              <a:t>글을 읽고 문제를 풀어 보세요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6686" y="1828051"/>
            <a:ext cx="9449237" cy="3121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우리 반에는 소중한 보물이 하나 있습니다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 이름은 또또 상자입니다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어제 미술 시간이었습니다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내 짝 민주는 만들기를 하다가 빨간색 색종이가 모자라 또또 상자에 있는 색종이를 갖다 썼습니다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이렇게 </a:t>
            </a:r>
            <a:r>
              <a:rPr lang="en-US" altLang="ko-KR" sz="1600" dirty="0"/>
              <a:t>‘</a:t>
            </a:r>
            <a:r>
              <a:rPr lang="ko-KR" altLang="en-US" sz="1600" dirty="0"/>
              <a:t>다시 쓰는 보물 상자</a:t>
            </a:r>
            <a:r>
              <a:rPr lang="en-US" altLang="ko-KR" sz="1600" dirty="0"/>
              <a:t>’</a:t>
            </a:r>
            <a:r>
              <a:rPr lang="ko-KR" altLang="en-US" sz="1600" dirty="0"/>
              <a:t> 가 바로 또또 상자입니다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“</a:t>
            </a:r>
            <a:r>
              <a:rPr lang="ko-KR" altLang="en-US" sz="1600" dirty="0"/>
              <a:t>또또 상자야 고마워</a:t>
            </a:r>
            <a:r>
              <a:rPr lang="en-US" altLang="ko-KR" sz="1600" dirty="0"/>
              <a:t>”</a:t>
            </a:r>
          </a:p>
          <a:p>
            <a:r>
              <a:rPr lang="ko-KR" altLang="en-US" sz="1600" dirty="0"/>
              <a:t>민주가 활짝 웃었습니다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나는 우리 반 친구들이 다음에 쓸 수 있도록 색종이를 모아 두기를 잘하였다고 생각했습니다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그래서 나도 미술 시간이 끝나고 난뒤에 남은 색종이를 또또 상자에 넣었습니다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내 색종이가 누군가에게 도음이 될 것을 생각하니까 기분이 좋았습니다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이렇게 우리 반에 또또 상자가 있어서 우리에게 많은 도움이 됩니다</a:t>
            </a:r>
            <a:r>
              <a:rPr lang="en-US" altLang="ko-KR" sz="1600" dirty="0"/>
              <a:t>.</a:t>
            </a:r>
            <a:r>
              <a:rPr lang="ko-KR" altLang="en-US" sz="1600" dirty="0"/>
              <a:t> 앞으로도 우리 반 친구들이 색종이를 함부로 버리지 않고 아껴 쓰면 좋겠습니다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그러면 색종이를 절약할 수도 있고 필요할 때 쓸 수 있기 때문입니다</a:t>
            </a:r>
            <a:r>
              <a:rPr lang="en-US" altLang="ko-KR" sz="16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83" y="5109882"/>
            <a:ext cx="9427883" cy="5847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</a:rPr>
              <a:t>문제</a:t>
            </a:r>
            <a:r>
              <a:rPr lang="ko-KR" altLang="en-US" sz="2000" dirty="0"/>
              <a:t>를 풀어보세요</a:t>
            </a:r>
            <a:r>
              <a:rPr lang="en-US" altLang="ko-KR" sz="2000" dirty="0"/>
              <a:t>.(</a:t>
            </a:r>
            <a:r>
              <a:rPr lang="en-US" altLang="ko-KR" sz="2000" dirty="0" err="1"/>
              <a:t>google</a:t>
            </a:r>
            <a:r>
              <a:rPr lang="en-US" altLang="ko-KR" sz="2000" dirty="0"/>
              <a:t> form</a:t>
            </a:r>
            <a:r>
              <a:rPr lang="ko-KR" altLang="en-US" sz="2000" dirty="0"/>
              <a:t>으로 이동합니다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pic>
        <p:nvPicPr>
          <p:cNvPr id="4" name="Picture 3" descr="Screen Shot 2020-05-07 at 10.28.4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595" y="375068"/>
            <a:ext cx="1564700" cy="17166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91647" y="672353"/>
            <a:ext cx="404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제목을 눌러 글을 잘 듣고 읽어 보세요</a:t>
            </a:r>
            <a:r>
              <a:rPr lang="en-US" altLang="ko-KR" dirty="0"/>
              <a:t>.</a:t>
            </a:r>
            <a:endParaRPr lang="en-US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E2C268B-1AE6-AE44-B5E1-98FD721C5C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403930"/>
              </p:ext>
            </p:extLst>
          </p:nvPr>
        </p:nvGraphicFramePr>
        <p:xfrm>
          <a:off x="0" y="4721271"/>
          <a:ext cx="1602978" cy="1012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showAsIcon="1" r:id="rId6" imgW="965200" imgH="609600" progId="Word.Document.12">
                  <p:embed/>
                </p:oleObj>
              </mc:Choice>
              <mc:Fallback>
                <p:oleObj name="Document" showAsIcon="1" r:id="rId6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4721271"/>
                        <a:ext cx="1602978" cy="1012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6694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9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142334"/>
              </p:ext>
            </p:extLst>
          </p:nvPr>
        </p:nvGraphicFramePr>
        <p:xfrm>
          <a:off x="838490" y="799484"/>
          <a:ext cx="10542765" cy="858569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dirty="0"/>
                        <a:t>워크북 </a:t>
                      </a:r>
                      <a:r>
                        <a:rPr lang="en-US" altLang="ko-KR" sz="3000" dirty="0"/>
                        <a:t>(Workbook))</a:t>
                      </a:r>
                      <a:endParaRPr lang="en-US" altLang="ko-KR" sz="3000" b="1" dirty="0">
                        <a:latin typeface="+mn-lt"/>
                        <a:cs typeface="Arial Black"/>
                      </a:endParaRPr>
                    </a:p>
                  </a:txBody>
                  <a:tcPr marL="121920" marR="12192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 descr="Screen Shot 2020-05-07 at 11.17.5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36663" cy="2973294"/>
          </a:xfrm>
          <a:prstGeom prst="rect">
            <a:avLst/>
          </a:prstGeom>
        </p:spPr>
      </p:pic>
      <p:pic>
        <p:nvPicPr>
          <p:cNvPr id="10" name="Picture 9" descr="Screen Shot 2020-05-07 at 11.18.0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59" y="0"/>
            <a:ext cx="6792041" cy="60362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7413" y="1359648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춤을 추다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7295" y="3439460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피아노를 치다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11224" y="1317812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노래를 하다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35576" y="3454400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태권도를 하다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09411" y="3467327"/>
            <a:ext cx="2074746" cy="39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베드민턴을 치다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40399" y="5567082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자전거를 타다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86164" y="5537199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테니스를 치다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5-07 at 11.18.1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887"/>
            <a:ext cx="6191329" cy="48428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73175" y="3107765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먹어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1224" y="4425575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타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1" name="Picture 10" descr="Screen Shot 2020-05-07 at 11.18.2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543" y="952656"/>
            <a:ext cx="5889457" cy="41273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09411" y="1541929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만들어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84871" y="2916518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텔레비전을 봐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28518" y="4335930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수영을 해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7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altLang="ko-KR" dirty="0"/>
              <a:t> </a:t>
            </a:r>
            <a:r>
              <a:rPr lang="ko-KR" altLang="en-US" dirty="0"/>
              <a:t>자전거를</a:t>
            </a:r>
            <a:r>
              <a:rPr lang="en-US" altLang="ko-KR" dirty="0"/>
              <a:t> </a:t>
            </a:r>
            <a:r>
              <a:rPr lang="ko-KR" altLang="en-US" dirty="0"/>
              <a:t>탈</a:t>
            </a:r>
            <a:r>
              <a:rPr lang="en-US" altLang="ko-KR" dirty="0"/>
              <a:t> </a:t>
            </a:r>
            <a:r>
              <a:rPr lang="ko-KR" altLang="en-US" dirty="0"/>
              <a:t>수</a:t>
            </a:r>
            <a:r>
              <a:rPr lang="en-US" altLang="ko-KR" dirty="0"/>
              <a:t> </a:t>
            </a:r>
            <a:r>
              <a:rPr lang="ko-KR" altLang="en-US" dirty="0"/>
              <a:t>있나요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자전거를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타요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또</a:t>
            </a:r>
            <a:r>
              <a:rPr lang="en-US" altLang="ko-KR" dirty="0"/>
              <a:t> </a:t>
            </a:r>
            <a:r>
              <a:rPr lang="ko-KR" altLang="en-US" dirty="0"/>
              <a:t>뭘</a:t>
            </a:r>
            <a:r>
              <a:rPr lang="en-US" altLang="ko-KR" dirty="0"/>
              <a:t> </a:t>
            </a:r>
            <a:r>
              <a:rPr lang="ko-KR" altLang="en-US" dirty="0"/>
              <a:t>잘해요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오늘은</a:t>
            </a:r>
            <a:r>
              <a:rPr lang="en-US" altLang="ko-KR" dirty="0"/>
              <a:t> </a:t>
            </a:r>
            <a:r>
              <a:rPr lang="ko-KR" altLang="en-US" dirty="0"/>
              <a:t>특기와</a:t>
            </a:r>
            <a:r>
              <a:rPr lang="en-US" altLang="ko-KR" dirty="0"/>
              <a:t> </a:t>
            </a:r>
            <a:r>
              <a:rPr lang="ko-KR" altLang="en-US" dirty="0"/>
              <a:t>운동을</a:t>
            </a:r>
            <a:r>
              <a:rPr lang="en-US" altLang="ko-KR" dirty="0"/>
              <a:t> </a:t>
            </a:r>
            <a:r>
              <a:rPr lang="ko-KR" altLang="en-US" dirty="0"/>
              <a:t>주제로</a:t>
            </a:r>
            <a:r>
              <a:rPr lang="en-US" altLang="ko-KR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반말</a:t>
            </a:r>
            <a:r>
              <a:rPr lang="ko-KR" altLang="en-US" dirty="0"/>
              <a:t>로</a:t>
            </a:r>
            <a:r>
              <a:rPr lang="en-US" altLang="ko-KR" dirty="0"/>
              <a:t> </a:t>
            </a:r>
            <a:r>
              <a:rPr lang="ko-KR" altLang="en-US" dirty="0"/>
              <a:t>이야기</a:t>
            </a:r>
            <a:r>
              <a:rPr lang="en-US" altLang="ko-KR" dirty="0"/>
              <a:t> </a:t>
            </a:r>
            <a:r>
              <a:rPr lang="ko-KR" altLang="en-US" dirty="0"/>
              <a:t>하기에</a:t>
            </a:r>
            <a:r>
              <a:rPr lang="en-US" altLang="ko-KR" dirty="0"/>
              <a:t> </a:t>
            </a:r>
            <a:r>
              <a:rPr lang="ko-KR" altLang="en-US" dirty="0"/>
              <a:t>대해</a:t>
            </a:r>
            <a:r>
              <a:rPr lang="en-US" altLang="ko-KR" dirty="0"/>
              <a:t> </a:t>
            </a:r>
            <a:r>
              <a:rPr lang="ko-KR" altLang="en-US" dirty="0"/>
              <a:t>배울께요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4" name="Picture 13" descr="Screen Shot 2020-05-07 at 11.18.3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647"/>
            <a:ext cx="6409500" cy="52234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74352" y="3182471"/>
            <a:ext cx="2420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작지만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6989" y="4828988"/>
            <a:ext cx="2925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불지만 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4" name="Picture 3" descr="Screen Shot 2020-05-07 at 11.18.3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739" y="911504"/>
            <a:ext cx="6118261" cy="44366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879105" y="1497106"/>
            <a:ext cx="2420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가지만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74093" y="3053976"/>
            <a:ext cx="2420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배우지만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71529" y="4488330"/>
            <a:ext cx="2420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타지만 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5" grpId="0"/>
      <p:bldP spid="16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5-07 at 11.18.5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038" y="0"/>
            <a:ext cx="5444137" cy="613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245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ko-KR" altLang="en-US" sz="6400" dirty="0"/>
              <a:t>재외동포를 위한 한국어 </a:t>
            </a:r>
            <a:r>
              <a:rPr lang="en-US" altLang="ko-KR" sz="6400" dirty="0"/>
              <a:t>1-2</a:t>
            </a:r>
            <a:r>
              <a:rPr lang="ko-KR" altLang="en-US" sz="6400" dirty="0"/>
              <a:t> </a:t>
            </a:r>
            <a:r>
              <a:rPr lang="en-US" altLang="ko-KR" sz="6400" dirty="0"/>
              <a:t>(</a:t>
            </a:r>
            <a:r>
              <a:rPr lang="ko-KR" altLang="en-US" sz="6400" dirty="0"/>
              <a:t>영어권</a:t>
            </a:r>
            <a:r>
              <a:rPr lang="en-US" altLang="ko-KR" sz="6400" dirty="0"/>
              <a:t>)</a:t>
            </a:r>
          </a:p>
          <a:p>
            <a:r>
              <a:rPr lang="ko-KR" altLang="en-US" sz="6400" dirty="0"/>
              <a:t>재외동포를 위한 한국어 </a:t>
            </a:r>
            <a:r>
              <a:rPr lang="en-US" altLang="ko-KR" sz="6400" dirty="0"/>
              <a:t>1-2</a:t>
            </a:r>
            <a:r>
              <a:rPr lang="ko-KR" altLang="en-US" sz="6400" dirty="0"/>
              <a:t> </a:t>
            </a:r>
            <a:r>
              <a:rPr lang="en-US" altLang="ko-KR" sz="6400" dirty="0"/>
              <a:t>(</a:t>
            </a:r>
            <a:r>
              <a:rPr lang="ko-KR" altLang="en-US" sz="6400" dirty="0"/>
              <a:t>범용</a:t>
            </a:r>
            <a:r>
              <a:rPr lang="en-US" altLang="ko-KR" sz="6400" dirty="0"/>
              <a:t>)</a:t>
            </a:r>
          </a:p>
          <a:p>
            <a:r>
              <a:rPr lang="en-US" altLang="ko-KR" sz="6400" dirty="0" err="1"/>
              <a:t>Kleartextbook.com</a:t>
            </a:r>
            <a:endParaRPr lang="en-US" altLang="ko-KR" sz="6400" dirty="0"/>
          </a:p>
          <a:p>
            <a:r>
              <a:rPr lang="ko-KR" altLang="en-US" sz="6400" dirty="0"/>
              <a:t>하루 한장 독해 중에서 </a:t>
            </a:r>
            <a:r>
              <a:rPr lang="en-US" altLang="ko-KR" sz="6400" dirty="0" err="1"/>
              <a:t>Mirae</a:t>
            </a:r>
            <a:r>
              <a:rPr lang="ko-KR" altLang="en-US" sz="6400" dirty="0"/>
              <a:t>에듀</a:t>
            </a:r>
            <a:endParaRPr lang="en-US" altLang="ko-KR" sz="6400" dirty="0"/>
          </a:p>
          <a:p>
            <a:r>
              <a:rPr lang="en-US" altLang="ko-KR" sz="6400" dirty="0"/>
              <a:t>https://</a:t>
            </a:r>
            <a:r>
              <a:rPr lang="en-US" altLang="ko-KR" sz="6400" dirty="0" err="1"/>
              <a:t>youtu.be</a:t>
            </a:r>
            <a:r>
              <a:rPr lang="en-US" altLang="ko-KR" sz="6400" dirty="0"/>
              <a:t>/y291Inw4U6Q</a:t>
            </a:r>
          </a:p>
          <a:p>
            <a:r>
              <a:rPr lang="en-US" sz="6400" dirty="0"/>
              <a:t>Image </a:t>
            </a:r>
            <a:r>
              <a:rPr lang="ko-KR" altLang="en-US" sz="6400" dirty="0"/>
              <a:t>출처</a:t>
            </a:r>
            <a:r>
              <a:rPr lang="en-US" altLang="ko-KR" sz="6400" dirty="0"/>
              <a:t>:</a:t>
            </a:r>
          </a:p>
          <a:p>
            <a:pPr marL="114300" indent="0">
              <a:buNone/>
            </a:pPr>
            <a:r>
              <a:rPr lang="en-US" sz="6400" dirty="0"/>
              <a:t>           @123rf.com</a:t>
            </a:r>
          </a:p>
          <a:p>
            <a:pPr marL="114300" indent="0">
              <a:buNone/>
            </a:pPr>
            <a:r>
              <a:rPr lang="ko-KR" altLang="en-US" sz="6400" dirty="0">
                <a:solidFill>
                  <a:srgbClr val="000000"/>
                </a:solidFill>
              </a:rPr>
              <a:t>              </a:t>
            </a:r>
            <a:r>
              <a:rPr lang="en-US" sz="6400" dirty="0" err="1">
                <a:solidFill>
                  <a:srgbClr val="000000"/>
                </a:solidFill>
              </a:rPr>
              <a:t>clipartpanda.com</a:t>
            </a:r>
            <a:endParaRPr lang="en-US" sz="64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r>
              <a:rPr lang="ko-KR" altLang="en-US" sz="6400" dirty="0">
                <a:solidFill>
                  <a:srgbClr val="000000"/>
                </a:solidFill>
              </a:rPr>
              <a:t>              </a:t>
            </a:r>
            <a:r>
              <a:rPr lang="en-US" sz="6400" dirty="0" err="1">
                <a:solidFill>
                  <a:srgbClr val="000000"/>
                </a:solidFill>
              </a:rPr>
              <a:t>cliparts.co</a:t>
            </a:r>
            <a:endParaRPr lang="en-US" sz="64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r>
              <a:rPr lang="en-US" sz="6400" dirty="0">
                <a:solidFill>
                  <a:srgbClr val="000000"/>
                </a:solidFill>
              </a:rPr>
              <a:t>              </a:t>
            </a:r>
            <a:r>
              <a:rPr lang="en-US" sz="6400" dirty="0" err="1">
                <a:solidFill>
                  <a:srgbClr val="000000"/>
                </a:solidFill>
              </a:rPr>
              <a:t>classroomclipart.com</a:t>
            </a:r>
            <a:endParaRPr lang="en-US" sz="64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r>
              <a:rPr lang="en-US" sz="6400" dirty="0">
                <a:solidFill>
                  <a:srgbClr val="000000"/>
                </a:solidFill>
              </a:rPr>
              <a:t>              </a:t>
            </a:r>
            <a:r>
              <a:rPr lang="en-US" sz="6400" dirty="0" err="1">
                <a:solidFill>
                  <a:srgbClr val="000000"/>
                </a:solidFill>
              </a:rPr>
              <a:t>gallery.yopriceville.com</a:t>
            </a:r>
            <a:endParaRPr lang="en-US" sz="64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r>
              <a:rPr lang="en-US" sz="6400" dirty="0">
                <a:solidFill>
                  <a:srgbClr val="000000"/>
                </a:solidFill>
              </a:rPr>
              <a:t>              </a:t>
            </a:r>
            <a:r>
              <a:rPr lang="en-US" sz="6400" dirty="0" err="1">
                <a:solidFill>
                  <a:srgbClr val="000000"/>
                </a:solidFill>
              </a:rPr>
              <a:t>clipartbest.com</a:t>
            </a:r>
            <a:endParaRPr lang="en-US" sz="64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en-US" sz="35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en-US" sz="14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en-US" sz="14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en-US" sz="14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r>
              <a:rPr lang="en-US" sz="1400" dirty="0"/>
              <a:t>              </a:t>
            </a:r>
            <a:r>
              <a:rPr lang="ko-KR" altLang="en-US" sz="1400" dirty="0"/>
              <a:t>               </a:t>
            </a: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781" y="30255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Picture 4" descr="Screen Shot 2020-05-01 at 9.06.0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60" y="832608"/>
            <a:ext cx="11250707" cy="53101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74303" y="2338257"/>
            <a:ext cx="36838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  <p:pic>
        <p:nvPicPr>
          <p:cNvPr id="6" name="Track 02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37483" y="158824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8" y="604613"/>
            <a:ext cx="10766425" cy="5016500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00FF"/>
                </a:solidFill>
              </a:rPr>
              <a:t>: </a:t>
            </a:r>
            <a:r>
              <a:rPr lang="ko-KR" altLang="en-US" sz="3200" dirty="0">
                <a:solidFill>
                  <a:srgbClr val="0000FF"/>
                </a:solidFill>
              </a:rPr>
              <a:t>누가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자전거를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잘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타요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FF0000"/>
                </a:solidFill>
              </a:rPr>
              <a:t>         </a:t>
            </a:r>
            <a:r>
              <a:rPr lang="ko-KR" altLang="en-US" sz="4000" dirty="0">
                <a:solidFill>
                  <a:srgbClr val="FF0000"/>
                </a:solidFill>
              </a:rPr>
              <a:t>영준이가</a:t>
            </a:r>
            <a:r>
              <a:rPr lang="en-US" altLang="ko-KR" sz="4000" dirty="0">
                <a:solidFill>
                  <a:srgbClr val="FF0000"/>
                </a:solidFill>
              </a:rPr>
              <a:t> </a:t>
            </a:r>
            <a:r>
              <a:rPr lang="ko-KR" altLang="en-US" sz="4000" dirty="0">
                <a:solidFill>
                  <a:srgbClr val="FF0000"/>
                </a:solidFill>
              </a:rPr>
              <a:t>잘</a:t>
            </a:r>
            <a:r>
              <a:rPr lang="en-US" altLang="ko-KR" sz="4000" dirty="0">
                <a:solidFill>
                  <a:srgbClr val="FF0000"/>
                </a:solidFill>
              </a:rPr>
              <a:t> </a:t>
            </a:r>
            <a:r>
              <a:rPr lang="ko-KR" altLang="en-US" sz="4000" dirty="0">
                <a:solidFill>
                  <a:srgbClr val="FF0000"/>
                </a:solidFill>
              </a:rPr>
              <a:t>타요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 : </a:t>
            </a:r>
            <a:r>
              <a:rPr lang="ko-KR" altLang="en-US" sz="3600" dirty="0">
                <a:solidFill>
                  <a:srgbClr val="0000FF"/>
                </a:solidFill>
              </a:rPr>
              <a:t>세라도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잘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타요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아니요</a:t>
            </a:r>
            <a:r>
              <a:rPr lang="en-US" altLang="ko-KR" sz="4000" b="1" dirty="0">
                <a:solidFill>
                  <a:srgbClr val="FF0000"/>
                </a:solidFill>
              </a:rPr>
              <a:t>, </a:t>
            </a:r>
            <a:r>
              <a:rPr lang="ko-KR" altLang="en-US" sz="4000" b="1" dirty="0">
                <a:solidFill>
                  <a:srgbClr val="FF0000"/>
                </a:solidFill>
              </a:rPr>
              <a:t>잘</a:t>
            </a:r>
            <a:r>
              <a:rPr lang="en-US" altLang="ko-KR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타고</a:t>
            </a:r>
            <a:r>
              <a:rPr lang="en-US" altLang="ko-KR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싶지만</a:t>
            </a:r>
            <a:r>
              <a:rPr lang="en-US" altLang="ko-KR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잘</a:t>
            </a:r>
            <a:r>
              <a:rPr lang="en-US" altLang="ko-KR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못</a:t>
            </a:r>
            <a:r>
              <a:rPr lang="en-US" altLang="ko-KR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타요</a:t>
            </a:r>
            <a:r>
              <a:rPr lang="en-US" altLang="ko-KR" sz="4000" b="1" dirty="0">
                <a:solidFill>
                  <a:srgbClr val="FF0000"/>
                </a:solidFill>
              </a:rPr>
              <a:t> .</a:t>
            </a:r>
            <a:endParaRPr sz="4000" b="1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4714701"/>
              </p:ext>
            </p:extLst>
          </p:nvPr>
        </p:nvGraphicFramePr>
        <p:xfrm>
          <a:off x="286744" y="20246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어휘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      특기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2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Talent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  /    </a:t>
                      </a:r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운동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2600" b="0" dirty="0">
                          <a:solidFill>
                            <a:srgbClr val="7F7F7F"/>
                          </a:solidFill>
                        </a:rPr>
                        <a:t>workout</a:t>
                      </a:r>
                      <a:endParaRPr lang="en-US" sz="2600" b="0" dirty="0">
                        <a:solidFill>
                          <a:srgbClr val="7F7F7F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8824" y="762003"/>
            <a:ext cx="112247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특기</a:t>
            </a:r>
            <a:endParaRPr lang="en-U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64844"/>
              </p:ext>
            </p:extLst>
          </p:nvPr>
        </p:nvGraphicFramePr>
        <p:xfrm>
          <a:off x="283880" y="1332256"/>
          <a:ext cx="11698944" cy="303434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4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47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835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8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7" descr="Screen Shot 2020-05-01 at 9.06.3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7" y="1389532"/>
            <a:ext cx="2256116" cy="2156727"/>
          </a:xfrm>
          <a:prstGeom prst="rect">
            <a:avLst/>
          </a:prstGeom>
        </p:spPr>
      </p:pic>
      <p:pic>
        <p:nvPicPr>
          <p:cNvPr id="9" name="Picture 8" descr="Screen Shot 2020-05-01 at 9.06.4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118" y="1392221"/>
            <a:ext cx="2300941" cy="2143611"/>
          </a:xfrm>
          <a:prstGeom prst="rect">
            <a:avLst/>
          </a:prstGeom>
        </p:spPr>
      </p:pic>
      <p:pic>
        <p:nvPicPr>
          <p:cNvPr id="10" name="Picture 9" descr="Screen Shot 2020-05-01 at 9.06.31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161" y="1389532"/>
            <a:ext cx="2247900" cy="2180655"/>
          </a:xfrm>
          <a:prstGeom prst="rect">
            <a:avLst/>
          </a:prstGeom>
        </p:spPr>
      </p:pic>
      <p:pic>
        <p:nvPicPr>
          <p:cNvPr id="11" name="Picture 10" descr="Screen Shot 2020-05-01 at 9.06.26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04" y="1374591"/>
            <a:ext cx="2124261" cy="21242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8552" y="3703462"/>
            <a:ext cx="288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그림을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그리다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42870" y="3708400"/>
            <a:ext cx="25549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춤을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추다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47223" y="3708401"/>
            <a:ext cx="25549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노래를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하다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51576" y="3703462"/>
            <a:ext cx="299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피아노를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치다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588" y="4482353"/>
            <a:ext cx="33169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*</a:t>
            </a:r>
            <a:r>
              <a:rPr lang="ko-KR" altLang="en-US" sz="3200" dirty="0"/>
              <a:t>그림을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그려요</a:t>
            </a:r>
            <a:endParaRPr lang="en-US" sz="3200" dirty="0">
              <a:solidFill>
                <a:srgbClr val="FC02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03812" y="4470399"/>
            <a:ext cx="25071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*</a:t>
            </a:r>
            <a:r>
              <a:rPr lang="ko-KR" altLang="en-US" sz="3200" dirty="0"/>
              <a:t>춤을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춰요</a:t>
            </a:r>
            <a:endParaRPr lang="en-US" sz="3200" dirty="0">
              <a:solidFill>
                <a:srgbClr val="FC028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60564" y="4473387"/>
            <a:ext cx="27013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*</a:t>
            </a:r>
            <a:r>
              <a:rPr lang="ko-KR" altLang="en-US" sz="3200" dirty="0"/>
              <a:t>노래를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해요</a:t>
            </a:r>
            <a:endParaRPr lang="en-US" sz="3200" dirty="0">
              <a:solidFill>
                <a:srgbClr val="FC028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64918" y="4488328"/>
            <a:ext cx="299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*</a:t>
            </a:r>
            <a:r>
              <a:rPr lang="ko-KR" altLang="en-US" sz="3200" dirty="0"/>
              <a:t>피아노를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쳐요</a:t>
            </a:r>
            <a:endParaRPr lang="en-US" sz="32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4193093"/>
              </p:ext>
            </p:extLst>
          </p:nvPr>
        </p:nvGraphicFramePr>
        <p:xfrm>
          <a:off x="286744" y="20246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어휘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      특기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2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Talent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  /    </a:t>
                      </a:r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운동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2600" b="0" dirty="0">
                          <a:solidFill>
                            <a:srgbClr val="7F7F7F"/>
                          </a:solidFill>
                        </a:rPr>
                        <a:t>workout</a:t>
                      </a:r>
                      <a:endParaRPr lang="en-US" sz="2600" b="0" dirty="0">
                        <a:solidFill>
                          <a:srgbClr val="7F7F7F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8824" y="762003"/>
            <a:ext cx="76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운동</a:t>
            </a:r>
            <a:endParaRPr lang="en-U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824732"/>
              </p:ext>
            </p:extLst>
          </p:nvPr>
        </p:nvGraphicFramePr>
        <p:xfrm>
          <a:off x="298821" y="1362137"/>
          <a:ext cx="11698944" cy="303434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4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47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835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8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52823" y="3720352"/>
            <a:ext cx="2816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태권도를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하다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7060" y="3738281"/>
            <a:ext cx="3260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베드민턴을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치다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2164" y="3738282"/>
            <a:ext cx="279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자전거를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타다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56164" y="3738282"/>
            <a:ext cx="2895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테니스를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치다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4" name="Picture 3" descr="Screen Shot 2020-05-01 at 9.06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7" y="1430457"/>
            <a:ext cx="2181412" cy="2190734"/>
          </a:xfrm>
          <a:prstGeom prst="rect">
            <a:avLst/>
          </a:prstGeom>
        </p:spPr>
      </p:pic>
      <p:pic>
        <p:nvPicPr>
          <p:cNvPr id="15" name="Picture 14" descr="Screen Shot 2020-05-01 at 9.06.5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095" y="1419413"/>
            <a:ext cx="2172792" cy="2182157"/>
          </a:xfrm>
          <a:prstGeom prst="rect">
            <a:avLst/>
          </a:prstGeom>
        </p:spPr>
      </p:pic>
      <p:pic>
        <p:nvPicPr>
          <p:cNvPr id="16" name="Picture 15" descr="Screen Shot 2020-05-01 at 9.06.5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520" y="1434354"/>
            <a:ext cx="2170241" cy="2124261"/>
          </a:xfrm>
          <a:prstGeom prst="rect">
            <a:avLst/>
          </a:prstGeom>
        </p:spPr>
      </p:pic>
      <p:pic>
        <p:nvPicPr>
          <p:cNvPr id="17" name="Picture 16" descr="Screen Shot 2020-05-01 at 9.07.04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647" y="1451909"/>
            <a:ext cx="2121647" cy="212164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86744" y="4535351"/>
            <a:ext cx="296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*</a:t>
            </a:r>
            <a:r>
              <a:rPr lang="ko-KR" altLang="en-US" sz="2800" dirty="0"/>
              <a:t>태권도를</a:t>
            </a: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FC0280"/>
                </a:solidFill>
              </a:rPr>
              <a:t>해요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30071" y="4533152"/>
            <a:ext cx="3328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*</a:t>
            </a:r>
            <a:r>
              <a:rPr lang="ko-KR" altLang="en-US" sz="2800" dirty="0"/>
              <a:t>베드민턴을</a:t>
            </a: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FC0280"/>
                </a:solidFill>
              </a:rPr>
              <a:t>쳐요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94610" y="4506062"/>
            <a:ext cx="296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*</a:t>
            </a:r>
            <a:r>
              <a:rPr lang="ko-KR" altLang="en-US" sz="2800" dirty="0"/>
              <a:t>자전거를</a:t>
            </a: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FC0280"/>
                </a:solidFill>
              </a:rPr>
              <a:t>타요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224682" y="4494305"/>
            <a:ext cx="296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*</a:t>
            </a:r>
            <a:r>
              <a:rPr lang="ko-KR" altLang="en-US" sz="2800" dirty="0"/>
              <a:t>테니스를</a:t>
            </a: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FC0280"/>
                </a:solidFill>
              </a:rPr>
              <a:t>쳐요</a:t>
            </a:r>
            <a:endParaRPr lang="en-US" sz="28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5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Screen Shot 2020-05-01 at 9.06.3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177" y="532750"/>
            <a:ext cx="3496235" cy="3342214"/>
          </a:xfrm>
          <a:prstGeom prst="rect">
            <a:avLst/>
          </a:prstGeom>
        </p:spPr>
      </p:pic>
      <p:pic>
        <p:nvPicPr>
          <p:cNvPr id="10" name="Picture 9" descr="Screen Shot 2020-05-01 at 9.06.3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96" y="403415"/>
            <a:ext cx="3697193" cy="35865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44706" y="3944471"/>
            <a:ext cx="25549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뭐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해요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09223" y="3827930"/>
            <a:ext cx="25549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뭐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해요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7693" y="4515223"/>
            <a:ext cx="25071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80"/>
                </a:solidFill>
              </a:rPr>
              <a:t>춤을</a:t>
            </a:r>
            <a:r>
              <a:rPr lang="en-US" altLang="ko-KR" sz="3200" dirty="0">
                <a:solidFill>
                  <a:srgbClr val="FC0280"/>
                </a:solidFill>
              </a:rPr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춰요</a:t>
            </a:r>
            <a:endParaRPr lang="en-US" sz="3200" dirty="0">
              <a:solidFill>
                <a:srgbClr val="FC028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97270" y="4473387"/>
            <a:ext cx="27013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80"/>
                </a:solidFill>
              </a:rPr>
              <a:t>노래를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해요</a:t>
            </a:r>
            <a:endParaRPr lang="en-US" sz="32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4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10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55975" y="2505075"/>
            <a:ext cx="511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 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4303582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10718</TotalTime>
  <Words>1318</Words>
  <Application>Microsoft Macintosh PowerPoint</Application>
  <PresentationFormat>Widescreen</PresentationFormat>
  <Paragraphs>278</Paragraphs>
  <Slides>32</Slides>
  <Notes>28</Notes>
  <HiddenSlides>0</HiddenSlides>
  <MMClips>2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나눔고딕</vt:lpstr>
      <vt:lpstr>Arial</vt:lpstr>
      <vt:lpstr>Arial Black</vt:lpstr>
      <vt:lpstr>Calibri</vt:lpstr>
      <vt:lpstr>1_Office Theme</vt:lpstr>
      <vt:lpstr>Office Theme</vt:lpstr>
      <vt:lpstr>Microsoft Word Document</vt:lpstr>
      <vt:lpstr>Document</vt:lpstr>
      <vt:lpstr>     재외동포를 위한 한국어(영어권)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sanghoon lee</cp:lastModifiedBy>
  <cp:revision>481</cp:revision>
  <cp:lastPrinted>2020-04-28T04:51:55Z</cp:lastPrinted>
  <dcterms:created xsi:type="dcterms:W3CDTF">2020-04-18T22:55:50Z</dcterms:created>
  <dcterms:modified xsi:type="dcterms:W3CDTF">2020-06-08T14:38:54Z</dcterms:modified>
</cp:coreProperties>
</file>